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5" r:id="rId4"/>
    <p:sldId id="258" r:id="rId5"/>
    <p:sldId id="259" r:id="rId6"/>
    <p:sldId id="260" r:id="rId7"/>
    <p:sldId id="261" r:id="rId8"/>
    <p:sldId id="262" r:id="rId9"/>
    <p:sldId id="267" r:id="rId10"/>
    <p:sldId id="268" r:id="rId11"/>
    <p:sldId id="263" r:id="rId12"/>
    <p:sldId id="264" r:id="rId13"/>
    <p:sldId id="26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94715"/>
  </p:normalViewPr>
  <p:slideViewPr>
    <p:cSldViewPr snapToGrid="0" snapToObjects="1">
      <p:cViewPr>
        <p:scale>
          <a:sx n="99" d="100"/>
          <a:sy n="99" d="100"/>
        </p:scale>
        <p:origin x="2264" y="1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511E7-83B8-4441-8340-07D7EC1F6F12}"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01307EAA-FCCC-D54F-9809-05712024C0BA}">
      <dgm:prSet phldrT="[Text]"/>
      <dgm:spPr/>
      <dgm:t>
        <a:bodyPr/>
        <a:lstStyle/>
        <a:p>
          <a:r>
            <a:rPr lang="en-US" dirty="0" smtClean="0"/>
            <a:t>Executive</a:t>
          </a:r>
          <a:endParaRPr lang="en-US" dirty="0"/>
        </a:p>
      </dgm:t>
    </dgm:pt>
    <dgm:pt modelId="{28662B23-FE58-BB40-92D9-4A67FFBBEDE0}" type="parTrans" cxnId="{75DA4AF0-C730-AD4C-BB47-77B795D4C2D0}">
      <dgm:prSet/>
      <dgm:spPr/>
      <dgm:t>
        <a:bodyPr/>
        <a:lstStyle/>
        <a:p>
          <a:endParaRPr lang="en-US"/>
        </a:p>
      </dgm:t>
    </dgm:pt>
    <dgm:pt modelId="{968016C5-4EBB-6140-9BC3-C553BEBDA59A}" type="sibTrans" cxnId="{75DA4AF0-C730-AD4C-BB47-77B795D4C2D0}">
      <dgm:prSet/>
      <dgm:spPr/>
      <dgm:t>
        <a:bodyPr/>
        <a:lstStyle/>
        <a:p>
          <a:endParaRPr lang="en-US"/>
        </a:p>
      </dgm:t>
    </dgm:pt>
    <dgm:pt modelId="{DDEF708B-CC21-D944-A0E1-26C52EC49011}">
      <dgm:prSet phldrT="[Text]"/>
      <dgm:spPr/>
      <dgm:t>
        <a:bodyPr/>
        <a:lstStyle/>
        <a:p>
          <a:r>
            <a:rPr lang="en-US" dirty="0" smtClean="0"/>
            <a:t>Judicial</a:t>
          </a:r>
          <a:endParaRPr lang="en-US" dirty="0"/>
        </a:p>
      </dgm:t>
    </dgm:pt>
    <dgm:pt modelId="{388BD161-2C28-104D-9188-FB41D7DDFBEF}" type="parTrans" cxnId="{9D8C97AC-284B-E048-96A5-6C99F2865F6F}">
      <dgm:prSet/>
      <dgm:spPr/>
      <dgm:t>
        <a:bodyPr/>
        <a:lstStyle/>
        <a:p>
          <a:endParaRPr lang="en-US"/>
        </a:p>
      </dgm:t>
    </dgm:pt>
    <dgm:pt modelId="{C682BBF6-F64E-844B-B5BC-64A4982A53A9}" type="sibTrans" cxnId="{9D8C97AC-284B-E048-96A5-6C99F2865F6F}">
      <dgm:prSet/>
      <dgm:spPr/>
      <dgm:t>
        <a:bodyPr/>
        <a:lstStyle/>
        <a:p>
          <a:endParaRPr lang="en-US"/>
        </a:p>
      </dgm:t>
    </dgm:pt>
    <dgm:pt modelId="{D1702260-D24F-A847-8D67-544937F9845D}">
      <dgm:prSet phldrT="[Text]"/>
      <dgm:spPr/>
      <dgm:t>
        <a:bodyPr/>
        <a:lstStyle/>
        <a:p>
          <a:r>
            <a:rPr lang="en-US" dirty="0" smtClean="0"/>
            <a:t>Legislative</a:t>
          </a:r>
          <a:endParaRPr lang="en-US" dirty="0"/>
        </a:p>
      </dgm:t>
    </dgm:pt>
    <dgm:pt modelId="{670DB710-AE2F-E44C-AB63-75337AF33712}" type="parTrans" cxnId="{AD3E51B4-9549-C544-9D6C-F18170069DDC}">
      <dgm:prSet/>
      <dgm:spPr/>
      <dgm:t>
        <a:bodyPr/>
        <a:lstStyle/>
        <a:p>
          <a:endParaRPr lang="en-US"/>
        </a:p>
      </dgm:t>
    </dgm:pt>
    <dgm:pt modelId="{AE8787D4-EC9F-9341-834D-09B0E9F40DED}" type="sibTrans" cxnId="{AD3E51B4-9549-C544-9D6C-F18170069DDC}">
      <dgm:prSet/>
      <dgm:spPr/>
      <dgm:t>
        <a:bodyPr/>
        <a:lstStyle/>
        <a:p>
          <a:endParaRPr lang="en-US"/>
        </a:p>
      </dgm:t>
    </dgm:pt>
    <dgm:pt modelId="{3484E559-68C6-8643-8AF3-5179B8159DD8}" type="pres">
      <dgm:prSet presAssocID="{880511E7-83B8-4441-8340-07D7EC1F6F12}" presName="Name0" presStyleCnt="0">
        <dgm:presLayoutVars>
          <dgm:dir/>
          <dgm:resizeHandles val="exact"/>
        </dgm:presLayoutVars>
      </dgm:prSet>
      <dgm:spPr/>
      <dgm:t>
        <a:bodyPr/>
        <a:lstStyle/>
        <a:p>
          <a:endParaRPr lang="en-US"/>
        </a:p>
      </dgm:t>
    </dgm:pt>
    <dgm:pt modelId="{B18F9C94-64C6-544A-BCDF-192442A5C763}" type="pres">
      <dgm:prSet presAssocID="{01307EAA-FCCC-D54F-9809-05712024C0BA}" presName="node" presStyleLbl="node1" presStyleIdx="0" presStyleCnt="3">
        <dgm:presLayoutVars>
          <dgm:bulletEnabled val="1"/>
        </dgm:presLayoutVars>
      </dgm:prSet>
      <dgm:spPr/>
      <dgm:t>
        <a:bodyPr/>
        <a:lstStyle/>
        <a:p>
          <a:endParaRPr lang="en-US"/>
        </a:p>
      </dgm:t>
    </dgm:pt>
    <dgm:pt modelId="{49E52B5C-CFB7-C546-80B7-7E018059C18D}" type="pres">
      <dgm:prSet presAssocID="{968016C5-4EBB-6140-9BC3-C553BEBDA59A}" presName="sibTrans" presStyleLbl="sibTrans2D1" presStyleIdx="0" presStyleCnt="3"/>
      <dgm:spPr/>
      <dgm:t>
        <a:bodyPr/>
        <a:lstStyle/>
        <a:p>
          <a:endParaRPr lang="en-US"/>
        </a:p>
      </dgm:t>
    </dgm:pt>
    <dgm:pt modelId="{EFDA7DF9-A7ED-9144-8C0F-B484AAE21C2F}" type="pres">
      <dgm:prSet presAssocID="{968016C5-4EBB-6140-9BC3-C553BEBDA59A}" presName="connectorText" presStyleLbl="sibTrans2D1" presStyleIdx="0" presStyleCnt="3"/>
      <dgm:spPr/>
      <dgm:t>
        <a:bodyPr/>
        <a:lstStyle/>
        <a:p>
          <a:endParaRPr lang="en-US"/>
        </a:p>
      </dgm:t>
    </dgm:pt>
    <dgm:pt modelId="{E634C941-B9D7-6548-9888-B801A7AD7094}" type="pres">
      <dgm:prSet presAssocID="{DDEF708B-CC21-D944-A0E1-26C52EC49011}" presName="node" presStyleLbl="node1" presStyleIdx="1" presStyleCnt="3">
        <dgm:presLayoutVars>
          <dgm:bulletEnabled val="1"/>
        </dgm:presLayoutVars>
      </dgm:prSet>
      <dgm:spPr/>
      <dgm:t>
        <a:bodyPr/>
        <a:lstStyle/>
        <a:p>
          <a:endParaRPr lang="en-US"/>
        </a:p>
      </dgm:t>
    </dgm:pt>
    <dgm:pt modelId="{0B1484A1-B7FB-D149-9B1F-F335152EDB45}" type="pres">
      <dgm:prSet presAssocID="{C682BBF6-F64E-844B-B5BC-64A4982A53A9}" presName="sibTrans" presStyleLbl="sibTrans2D1" presStyleIdx="1" presStyleCnt="3"/>
      <dgm:spPr/>
      <dgm:t>
        <a:bodyPr/>
        <a:lstStyle/>
        <a:p>
          <a:endParaRPr lang="en-US"/>
        </a:p>
      </dgm:t>
    </dgm:pt>
    <dgm:pt modelId="{24D34C6C-F5EF-114F-8EA3-FD5BB13EB6B4}" type="pres">
      <dgm:prSet presAssocID="{C682BBF6-F64E-844B-B5BC-64A4982A53A9}" presName="connectorText" presStyleLbl="sibTrans2D1" presStyleIdx="1" presStyleCnt="3"/>
      <dgm:spPr/>
      <dgm:t>
        <a:bodyPr/>
        <a:lstStyle/>
        <a:p>
          <a:endParaRPr lang="en-US"/>
        </a:p>
      </dgm:t>
    </dgm:pt>
    <dgm:pt modelId="{E37CF0E4-AD84-EB47-AC7A-EA2216D1B7FE}" type="pres">
      <dgm:prSet presAssocID="{D1702260-D24F-A847-8D67-544937F9845D}" presName="node" presStyleLbl="node1" presStyleIdx="2" presStyleCnt="3">
        <dgm:presLayoutVars>
          <dgm:bulletEnabled val="1"/>
        </dgm:presLayoutVars>
      </dgm:prSet>
      <dgm:spPr/>
      <dgm:t>
        <a:bodyPr/>
        <a:lstStyle/>
        <a:p>
          <a:endParaRPr lang="en-US"/>
        </a:p>
      </dgm:t>
    </dgm:pt>
    <dgm:pt modelId="{4362D2FA-E519-8B4D-B10A-26E9066E1357}" type="pres">
      <dgm:prSet presAssocID="{AE8787D4-EC9F-9341-834D-09B0E9F40DED}" presName="sibTrans" presStyleLbl="sibTrans2D1" presStyleIdx="2" presStyleCnt="3"/>
      <dgm:spPr/>
      <dgm:t>
        <a:bodyPr/>
        <a:lstStyle/>
        <a:p>
          <a:endParaRPr lang="en-US"/>
        </a:p>
      </dgm:t>
    </dgm:pt>
    <dgm:pt modelId="{97173958-9969-7F4A-ACAF-5DA3D22B272F}" type="pres">
      <dgm:prSet presAssocID="{AE8787D4-EC9F-9341-834D-09B0E9F40DED}" presName="connectorText" presStyleLbl="sibTrans2D1" presStyleIdx="2" presStyleCnt="3"/>
      <dgm:spPr/>
      <dgm:t>
        <a:bodyPr/>
        <a:lstStyle/>
        <a:p>
          <a:endParaRPr lang="en-US"/>
        </a:p>
      </dgm:t>
    </dgm:pt>
  </dgm:ptLst>
  <dgm:cxnLst>
    <dgm:cxn modelId="{AD3E51B4-9549-C544-9D6C-F18170069DDC}" srcId="{880511E7-83B8-4441-8340-07D7EC1F6F12}" destId="{D1702260-D24F-A847-8D67-544937F9845D}" srcOrd="2" destOrd="0" parTransId="{670DB710-AE2F-E44C-AB63-75337AF33712}" sibTransId="{AE8787D4-EC9F-9341-834D-09B0E9F40DED}"/>
    <dgm:cxn modelId="{2D957E66-A45E-3348-A6D7-33C93AE6AA9F}" type="presOf" srcId="{DDEF708B-CC21-D944-A0E1-26C52EC49011}" destId="{E634C941-B9D7-6548-9888-B801A7AD7094}" srcOrd="0" destOrd="0" presId="urn:microsoft.com/office/officeart/2005/8/layout/cycle7"/>
    <dgm:cxn modelId="{2C0CC188-68A6-514E-9E55-C6E2BA14C43E}" type="presOf" srcId="{C682BBF6-F64E-844B-B5BC-64A4982A53A9}" destId="{0B1484A1-B7FB-D149-9B1F-F335152EDB45}" srcOrd="0" destOrd="0" presId="urn:microsoft.com/office/officeart/2005/8/layout/cycle7"/>
    <dgm:cxn modelId="{86738BFB-9CD6-B44F-8AB1-641A7D7C4506}" type="presOf" srcId="{968016C5-4EBB-6140-9BC3-C553BEBDA59A}" destId="{49E52B5C-CFB7-C546-80B7-7E018059C18D}" srcOrd="0" destOrd="0" presId="urn:microsoft.com/office/officeart/2005/8/layout/cycle7"/>
    <dgm:cxn modelId="{D5856DCA-6CAB-F343-86A3-52B6D674FFBF}" type="presOf" srcId="{AE8787D4-EC9F-9341-834D-09B0E9F40DED}" destId="{4362D2FA-E519-8B4D-B10A-26E9066E1357}" srcOrd="0" destOrd="0" presId="urn:microsoft.com/office/officeart/2005/8/layout/cycle7"/>
    <dgm:cxn modelId="{EBE54730-4B69-8748-832C-8D70274D73BA}" type="presOf" srcId="{968016C5-4EBB-6140-9BC3-C553BEBDA59A}" destId="{EFDA7DF9-A7ED-9144-8C0F-B484AAE21C2F}" srcOrd="1" destOrd="0" presId="urn:microsoft.com/office/officeart/2005/8/layout/cycle7"/>
    <dgm:cxn modelId="{75DA4AF0-C730-AD4C-BB47-77B795D4C2D0}" srcId="{880511E7-83B8-4441-8340-07D7EC1F6F12}" destId="{01307EAA-FCCC-D54F-9809-05712024C0BA}" srcOrd="0" destOrd="0" parTransId="{28662B23-FE58-BB40-92D9-4A67FFBBEDE0}" sibTransId="{968016C5-4EBB-6140-9BC3-C553BEBDA59A}"/>
    <dgm:cxn modelId="{DF89A07D-8D8D-5244-A103-F4CF249AA041}" type="presOf" srcId="{C682BBF6-F64E-844B-B5BC-64A4982A53A9}" destId="{24D34C6C-F5EF-114F-8EA3-FD5BB13EB6B4}" srcOrd="1" destOrd="0" presId="urn:microsoft.com/office/officeart/2005/8/layout/cycle7"/>
    <dgm:cxn modelId="{B40EE269-0E38-164E-9EEF-FD2489BCC737}" type="presOf" srcId="{D1702260-D24F-A847-8D67-544937F9845D}" destId="{E37CF0E4-AD84-EB47-AC7A-EA2216D1B7FE}" srcOrd="0" destOrd="0" presId="urn:microsoft.com/office/officeart/2005/8/layout/cycle7"/>
    <dgm:cxn modelId="{9D8C97AC-284B-E048-96A5-6C99F2865F6F}" srcId="{880511E7-83B8-4441-8340-07D7EC1F6F12}" destId="{DDEF708B-CC21-D944-A0E1-26C52EC49011}" srcOrd="1" destOrd="0" parTransId="{388BD161-2C28-104D-9188-FB41D7DDFBEF}" sibTransId="{C682BBF6-F64E-844B-B5BC-64A4982A53A9}"/>
    <dgm:cxn modelId="{CC1DD01F-3D44-764F-ADA5-5B3CED0EB078}" type="presOf" srcId="{01307EAA-FCCC-D54F-9809-05712024C0BA}" destId="{B18F9C94-64C6-544A-BCDF-192442A5C763}" srcOrd="0" destOrd="0" presId="urn:microsoft.com/office/officeart/2005/8/layout/cycle7"/>
    <dgm:cxn modelId="{5BE4663C-DA5C-A745-8FAE-34269FF90AFD}" type="presOf" srcId="{880511E7-83B8-4441-8340-07D7EC1F6F12}" destId="{3484E559-68C6-8643-8AF3-5179B8159DD8}" srcOrd="0" destOrd="0" presId="urn:microsoft.com/office/officeart/2005/8/layout/cycle7"/>
    <dgm:cxn modelId="{1A2FA17C-BD8C-964B-961E-43535AD865E6}" type="presOf" srcId="{AE8787D4-EC9F-9341-834D-09B0E9F40DED}" destId="{97173958-9969-7F4A-ACAF-5DA3D22B272F}" srcOrd="1" destOrd="0" presId="urn:microsoft.com/office/officeart/2005/8/layout/cycle7"/>
    <dgm:cxn modelId="{DE23D12D-700F-E343-B54B-66034DD8B940}" type="presParOf" srcId="{3484E559-68C6-8643-8AF3-5179B8159DD8}" destId="{B18F9C94-64C6-544A-BCDF-192442A5C763}" srcOrd="0" destOrd="0" presId="urn:microsoft.com/office/officeart/2005/8/layout/cycle7"/>
    <dgm:cxn modelId="{A96B5796-4124-A347-ACE1-81F2833B4CE8}" type="presParOf" srcId="{3484E559-68C6-8643-8AF3-5179B8159DD8}" destId="{49E52B5C-CFB7-C546-80B7-7E018059C18D}" srcOrd="1" destOrd="0" presId="urn:microsoft.com/office/officeart/2005/8/layout/cycle7"/>
    <dgm:cxn modelId="{7D16F8E9-6FDF-504F-88E3-1A42A56A741A}" type="presParOf" srcId="{49E52B5C-CFB7-C546-80B7-7E018059C18D}" destId="{EFDA7DF9-A7ED-9144-8C0F-B484AAE21C2F}" srcOrd="0" destOrd="0" presId="urn:microsoft.com/office/officeart/2005/8/layout/cycle7"/>
    <dgm:cxn modelId="{BDCEA3BD-D566-984A-9128-02C4CFDE0947}" type="presParOf" srcId="{3484E559-68C6-8643-8AF3-5179B8159DD8}" destId="{E634C941-B9D7-6548-9888-B801A7AD7094}" srcOrd="2" destOrd="0" presId="urn:microsoft.com/office/officeart/2005/8/layout/cycle7"/>
    <dgm:cxn modelId="{F50CA7A3-4B63-E74C-9A3D-2350664F4B58}" type="presParOf" srcId="{3484E559-68C6-8643-8AF3-5179B8159DD8}" destId="{0B1484A1-B7FB-D149-9B1F-F335152EDB45}" srcOrd="3" destOrd="0" presId="urn:microsoft.com/office/officeart/2005/8/layout/cycle7"/>
    <dgm:cxn modelId="{251402A6-F3AD-C942-96AE-09DFC53555AC}" type="presParOf" srcId="{0B1484A1-B7FB-D149-9B1F-F335152EDB45}" destId="{24D34C6C-F5EF-114F-8EA3-FD5BB13EB6B4}" srcOrd="0" destOrd="0" presId="urn:microsoft.com/office/officeart/2005/8/layout/cycle7"/>
    <dgm:cxn modelId="{62BF9E77-437C-0540-8030-E471E538A9A3}" type="presParOf" srcId="{3484E559-68C6-8643-8AF3-5179B8159DD8}" destId="{E37CF0E4-AD84-EB47-AC7A-EA2216D1B7FE}" srcOrd="4" destOrd="0" presId="urn:microsoft.com/office/officeart/2005/8/layout/cycle7"/>
    <dgm:cxn modelId="{942902F5-B46B-734A-8CA8-806B9FC31A99}" type="presParOf" srcId="{3484E559-68C6-8643-8AF3-5179B8159DD8}" destId="{4362D2FA-E519-8B4D-B10A-26E9066E1357}" srcOrd="5" destOrd="0" presId="urn:microsoft.com/office/officeart/2005/8/layout/cycle7"/>
    <dgm:cxn modelId="{FFE25036-0A91-0649-9F9B-AC224F895A48}" type="presParOf" srcId="{4362D2FA-E519-8B4D-B10A-26E9066E1357}" destId="{97173958-9969-7F4A-ACAF-5DA3D22B272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F9C94-64C6-544A-BCDF-192442A5C763}">
      <dsp:nvSpPr>
        <dsp:cNvPr id="0" name=""/>
        <dsp:cNvSpPr/>
      </dsp:nvSpPr>
      <dsp:spPr>
        <a:xfrm>
          <a:off x="1195649" y="520"/>
          <a:ext cx="1062424" cy="5312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Executive</a:t>
          </a:r>
          <a:endParaRPr lang="en-US" sz="1500" kern="1200" dirty="0"/>
        </a:p>
      </dsp:txBody>
      <dsp:txXfrm>
        <a:off x="1211208" y="16079"/>
        <a:ext cx="1031306" cy="500094"/>
      </dsp:txXfrm>
    </dsp:sp>
    <dsp:sp modelId="{49E52B5C-CFB7-C546-80B7-7E018059C18D}">
      <dsp:nvSpPr>
        <dsp:cNvPr id="0" name=""/>
        <dsp:cNvSpPr/>
      </dsp:nvSpPr>
      <dsp:spPr>
        <a:xfrm rot="3600000">
          <a:off x="1888735" y="932657"/>
          <a:ext cx="553240" cy="185924"/>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44512" y="969842"/>
        <a:ext cx="441686" cy="111554"/>
      </dsp:txXfrm>
    </dsp:sp>
    <dsp:sp modelId="{E634C941-B9D7-6548-9888-B801A7AD7094}">
      <dsp:nvSpPr>
        <dsp:cNvPr id="0" name=""/>
        <dsp:cNvSpPr/>
      </dsp:nvSpPr>
      <dsp:spPr>
        <a:xfrm>
          <a:off x="2072636" y="1519507"/>
          <a:ext cx="1062424" cy="5312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Judicial</a:t>
          </a:r>
          <a:endParaRPr lang="en-US" sz="1500" kern="1200" dirty="0"/>
        </a:p>
      </dsp:txBody>
      <dsp:txXfrm>
        <a:off x="2088195" y="1535066"/>
        <a:ext cx="1031306" cy="500094"/>
      </dsp:txXfrm>
    </dsp:sp>
    <dsp:sp modelId="{0B1484A1-B7FB-D149-9B1F-F335152EDB45}">
      <dsp:nvSpPr>
        <dsp:cNvPr id="0" name=""/>
        <dsp:cNvSpPr/>
      </dsp:nvSpPr>
      <dsp:spPr>
        <a:xfrm rot="10800000">
          <a:off x="1450241" y="1692151"/>
          <a:ext cx="553240" cy="185924"/>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506018" y="1729336"/>
        <a:ext cx="441686" cy="111554"/>
      </dsp:txXfrm>
    </dsp:sp>
    <dsp:sp modelId="{E37CF0E4-AD84-EB47-AC7A-EA2216D1B7FE}">
      <dsp:nvSpPr>
        <dsp:cNvPr id="0" name=""/>
        <dsp:cNvSpPr/>
      </dsp:nvSpPr>
      <dsp:spPr>
        <a:xfrm>
          <a:off x="318661" y="1519507"/>
          <a:ext cx="1062424" cy="5312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Legislative</a:t>
          </a:r>
          <a:endParaRPr lang="en-US" sz="1500" kern="1200" dirty="0"/>
        </a:p>
      </dsp:txBody>
      <dsp:txXfrm>
        <a:off x="334220" y="1535066"/>
        <a:ext cx="1031306" cy="500094"/>
      </dsp:txXfrm>
    </dsp:sp>
    <dsp:sp modelId="{4362D2FA-E519-8B4D-B10A-26E9066E1357}">
      <dsp:nvSpPr>
        <dsp:cNvPr id="0" name=""/>
        <dsp:cNvSpPr/>
      </dsp:nvSpPr>
      <dsp:spPr>
        <a:xfrm rot="18000000">
          <a:off x="1011747" y="932657"/>
          <a:ext cx="553240" cy="185924"/>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67524" y="969842"/>
        <a:ext cx="441686" cy="11155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979A4-C868-614E-9E11-B9F38A55FB68}" type="datetimeFigureOut">
              <a:rPr lang="en-US" smtClean="0"/>
              <a:t>10/11/16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AE9F3-7465-2B40-9C05-FD1C382C4401}" type="slidenum">
              <a:rPr lang="en-US" smtClean="0"/>
              <a:t>‹#›</a:t>
            </a:fld>
            <a:endParaRPr lang="en-US"/>
          </a:p>
        </p:txBody>
      </p:sp>
    </p:spTree>
    <p:extLst>
      <p:ext uri="{BB962C8B-B14F-4D97-AF65-F5344CB8AC3E}">
        <p14:creationId xmlns:p14="http://schemas.microsoft.com/office/powerpoint/2010/main" val="2383186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AE9F3-7465-2B40-9C05-FD1C382C4401}" type="slidenum">
              <a:rPr lang="en-US" smtClean="0"/>
              <a:t>9</a:t>
            </a:fld>
            <a:endParaRPr lang="en-US"/>
          </a:p>
        </p:txBody>
      </p:sp>
    </p:spTree>
    <p:extLst>
      <p:ext uri="{BB962C8B-B14F-4D97-AF65-F5344CB8AC3E}">
        <p14:creationId xmlns:p14="http://schemas.microsoft.com/office/powerpoint/2010/main" val="37455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AE9F3-7465-2B40-9C05-FD1C382C4401}" type="slidenum">
              <a:rPr lang="en-US" smtClean="0"/>
              <a:t>12</a:t>
            </a:fld>
            <a:endParaRPr lang="en-US"/>
          </a:p>
        </p:txBody>
      </p:sp>
    </p:spTree>
    <p:extLst>
      <p:ext uri="{BB962C8B-B14F-4D97-AF65-F5344CB8AC3E}">
        <p14:creationId xmlns:p14="http://schemas.microsoft.com/office/powerpoint/2010/main" val="5243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40589"/>
            <a:ext cx="8827266" cy="4862322"/>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1" y="1869282"/>
            <a:ext cx="6762749" cy="1102519"/>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2" y="2975162"/>
            <a:ext cx="6762749" cy="131445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10/11/16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40589"/>
            <a:ext cx="8827266" cy="4862322"/>
          </a:xfrm>
          <a:prstGeom prst="rect">
            <a:avLst/>
          </a:prstGeom>
        </p:spPr>
      </p:pic>
      <p:sp>
        <p:nvSpPr>
          <p:cNvPr id="2" name="Title 1"/>
          <p:cNvSpPr>
            <a:spLocks noGrp="1"/>
          </p:cNvSpPr>
          <p:nvPr>
            <p:ph type="title"/>
          </p:nvPr>
        </p:nvSpPr>
        <p:spPr>
          <a:xfrm>
            <a:off x="779464" y="442912"/>
            <a:ext cx="3657600" cy="871538"/>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554692"/>
            <a:ext cx="3657600" cy="398159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779464" y="1362075"/>
            <a:ext cx="3657600" cy="2867025"/>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40589"/>
            <a:ext cx="8536656" cy="4862322"/>
          </a:xfrm>
          <a:prstGeom prst="rect">
            <a:avLst/>
          </a:prstGeom>
        </p:spPr>
      </p:pic>
      <p:sp>
        <p:nvSpPr>
          <p:cNvPr id="2" name="Title 1"/>
          <p:cNvSpPr>
            <a:spLocks noGrp="1"/>
          </p:cNvSpPr>
          <p:nvPr>
            <p:ph type="title"/>
          </p:nvPr>
        </p:nvSpPr>
        <p:spPr>
          <a:xfrm>
            <a:off x="3886200" y="400050"/>
            <a:ext cx="4476750" cy="939404"/>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5" y="1371600"/>
            <a:ext cx="4474539" cy="28575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886125" y="4716556"/>
            <a:ext cx="1887537" cy="273844"/>
          </a:xfrm>
        </p:spPr>
        <p:txBody>
          <a:bodyPr/>
          <a:lstStyle/>
          <a:p>
            <a:fld id="{D140825E-4A15-4D39-8176-1F07E904CB30}" type="datetimeFigureOut">
              <a:rPr lang="en-US" smtClean="0"/>
              <a:t>10/11/16</a:t>
            </a:fld>
            <a:endParaRPr lang="en-US"/>
          </a:p>
        </p:txBody>
      </p:sp>
      <p:sp>
        <p:nvSpPr>
          <p:cNvPr id="6" name="Footer Placeholder 5"/>
          <p:cNvSpPr>
            <a:spLocks noGrp="1"/>
          </p:cNvSpPr>
          <p:nvPr>
            <p:ph type="ftr" sz="quarter" idx="11"/>
          </p:nvPr>
        </p:nvSpPr>
        <p:spPr>
          <a:xfrm>
            <a:off x="5867400" y="4716556"/>
            <a:ext cx="2675965" cy="273844"/>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4" y="134469"/>
            <a:ext cx="3281087" cy="4862322"/>
          </a:xfrm>
          <a:prstGeom prst="round1Rect">
            <a:avLst>
              <a:gd name="adj" fmla="val 17325"/>
            </a:avLst>
          </a:prstGeom>
          <a:blipFill dpi="0" rotWithShape="0">
            <a:blip r:embed="rId3" cstate="screen">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40589"/>
            <a:ext cx="8827266" cy="4862322"/>
          </a:xfrm>
          <a:prstGeom prst="rect">
            <a:avLst/>
          </a:prstGeom>
        </p:spPr>
      </p:pic>
      <p:sp>
        <p:nvSpPr>
          <p:cNvPr id="2" name="Title 1"/>
          <p:cNvSpPr>
            <a:spLocks noGrp="1"/>
          </p:cNvSpPr>
          <p:nvPr>
            <p:ph type="title"/>
          </p:nvPr>
        </p:nvSpPr>
        <p:spPr>
          <a:xfrm>
            <a:off x="4710953" y="400050"/>
            <a:ext cx="3657600" cy="939404"/>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200150"/>
            <a:ext cx="3657600" cy="2743201"/>
          </a:xfrm>
          <a:prstGeom prst="ellipse">
            <a:avLst/>
          </a:prstGeom>
          <a:blipFill dpi="0" rotWithShape="0">
            <a:blip r:embed="rId3" cstate="screen">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371600"/>
            <a:ext cx="3657600" cy="28575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1" y="4716556"/>
            <a:ext cx="1865125" cy="273844"/>
          </a:xfrm>
        </p:spPr>
        <p:txBody>
          <a:bodyPr/>
          <a:lstStyle/>
          <a:p>
            <a:fld id="{D140825E-4A15-4D39-8176-1F07E904CB30}" type="datetimeFigureOut">
              <a:rPr lang="en-US" smtClean="0"/>
              <a:t>10/11/16</a:t>
            </a:fld>
            <a:endParaRPr lang="en-US"/>
          </a:p>
        </p:txBody>
      </p:sp>
      <p:sp>
        <p:nvSpPr>
          <p:cNvPr id="6" name="Footer Placeholder 5"/>
          <p:cNvSpPr>
            <a:spLocks noGrp="1"/>
          </p:cNvSpPr>
          <p:nvPr>
            <p:ph type="ftr" sz="quarter" idx="11"/>
          </p:nvPr>
        </p:nvSpPr>
        <p:spPr>
          <a:xfrm>
            <a:off x="3325814" y="4716556"/>
            <a:ext cx="5217551" cy="273844"/>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40589"/>
            <a:ext cx="8827266" cy="4862322"/>
          </a:xfrm>
          <a:prstGeom prst="rect">
            <a:avLst/>
          </a:prstGeom>
        </p:spPr>
      </p:pic>
      <p:sp>
        <p:nvSpPr>
          <p:cNvPr id="2" name="Title 1"/>
          <p:cNvSpPr>
            <a:spLocks noGrp="1"/>
          </p:cNvSpPr>
          <p:nvPr>
            <p:ph type="title"/>
          </p:nvPr>
        </p:nvSpPr>
        <p:spPr>
          <a:xfrm>
            <a:off x="808039" y="2833968"/>
            <a:ext cx="7560515" cy="826994"/>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571500"/>
            <a:ext cx="7427726" cy="2242298"/>
          </a:xfrm>
          <a:prstGeom prst="roundRect">
            <a:avLst>
              <a:gd name="adj" fmla="val 7476"/>
            </a:avLst>
          </a:prstGeom>
          <a:blipFill dpi="0" rotWithShape="0">
            <a:blip r:embed="rId3" cstate="screen">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5" y="3620620"/>
            <a:ext cx="7559977" cy="91566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1" y="4716556"/>
            <a:ext cx="1865125" cy="273844"/>
          </a:xfrm>
        </p:spPr>
        <p:txBody>
          <a:bodyPr/>
          <a:lstStyle/>
          <a:p>
            <a:fld id="{D140825E-4A15-4D39-8176-1F07E904CB30}" type="datetimeFigureOut">
              <a:rPr lang="en-US" smtClean="0"/>
              <a:t>10/11/16</a:t>
            </a:fld>
            <a:endParaRPr lang="en-US"/>
          </a:p>
        </p:txBody>
      </p:sp>
      <p:sp>
        <p:nvSpPr>
          <p:cNvPr id="6" name="Footer Placeholder 5"/>
          <p:cNvSpPr>
            <a:spLocks noGrp="1"/>
          </p:cNvSpPr>
          <p:nvPr>
            <p:ph type="ftr" sz="quarter" idx="11"/>
          </p:nvPr>
        </p:nvSpPr>
        <p:spPr>
          <a:xfrm>
            <a:off x="3325814" y="4716556"/>
            <a:ext cx="5217551" cy="273844"/>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Vertical Title 1"/>
          <p:cNvSpPr>
            <a:spLocks noGrp="1"/>
          </p:cNvSpPr>
          <p:nvPr>
            <p:ph type="title" orient="vert"/>
          </p:nvPr>
        </p:nvSpPr>
        <p:spPr>
          <a:xfrm>
            <a:off x="7328647" y="584597"/>
            <a:ext cx="1358153" cy="395168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3" y="584599"/>
            <a:ext cx="6170613" cy="395168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40589"/>
            <a:ext cx="8827266" cy="4862322"/>
          </a:xfrm>
          <a:prstGeom prst="rect">
            <a:avLst/>
          </a:prstGeom>
        </p:spPr>
      </p:pic>
      <p:sp>
        <p:nvSpPr>
          <p:cNvPr id="2" name="Title 1"/>
          <p:cNvSpPr>
            <a:spLocks noGrp="1"/>
          </p:cNvSpPr>
          <p:nvPr>
            <p:ph type="title"/>
          </p:nvPr>
        </p:nvSpPr>
        <p:spPr>
          <a:xfrm>
            <a:off x="779464" y="1943521"/>
            <a:ext cx="7583487" cy="1021556"/>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4" y="2962766"/>
            <a:ext cx="7583487" cy="1125140"/>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371600"/>
            <a:ext cx="3657600" cy="316468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88541" y="1371600"/>
            <a:ext cx="3657600" cy="316468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Title 1"/>
          <p:cNvSpPr>
            <a:spLocks noGrp="1"/>
          </p:cNvSpPr>
          <p:nvPr>
            <p:ph type="title"/>
          </p:nvPr>
        </p:nvSpPr>
        <p:spPr>
          <a:xfrm>
            <a:off x="779464" y="285750"/>
            <a:ext cx="7583487" cy="78329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079126"/>
            <a:ext cx="3657600" cy="592371"/>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1771650"/>
            <a:ext cx="3657600" cy="2764631"/>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05350" y="1079126"/>
            <a:ext cx="3657600" cy="592371"/>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1771650"/>
            <a:ext cx="3657600" cy="2764631"/>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10/11/16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60" y="1714500"/>
            <a:ext cx="3563003" cy="1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1714500"/>
            <a:ext cx="3566160" cy="1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60" y="1714500"/>
            <a:ext cx="3563003" cy="1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1714500"/>
            <a:ext cx="3566160" cy="11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371601"/>
            <a:ext cx="7585076"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2993862"/>
            <a:ext cx="7585076"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371601"/>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2993862"/>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4"/>
          </p:nvPr>
        </p:nvSpPr>
        <p:spPr>
          <a:xfrm>
            <a:off x="779462" y="1371600"/>
            <a:ext cx="3657600" cy="316468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371601"/>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5"/>
          </p:nvPr>
        </p:nvSpPr>
        <p:spPr>
          <a:xfrm>
            <a:off x="779463" y="2993862"/>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4" name="Content Placeholder 2"/>
          <p:cNvSpPr>
            <a:spLocks noGrp="1"/>
          </p:cNvSpPr>
          <p:nvPr>
            <p:ph sz="half" idx="1"/>
          </p:nvPr>
        </p:nvSpPr>
        <p:spPr>
          <a:xfrm>
            <a:off x="4710953" y="1371601"/>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3"/>
          </p:nvPr>
        </p:nvSpPr>
        <p:spPr>
          <a:xfrm>
            <a:off x="4710953" y="2993862"/>
            <a:ext cx="3657600" cy="15430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39984"/>
            <a:ext cx="8827266" cy="486232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10/11/16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8" y="142281"/>
            <a:ext cx="8764587" cy="4858940"/>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4" y="285750"/>
            <a:ext cx="7583487" cy="783291"/>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4" y="1371600"/>
            <a:ext cx="7583487" cy="315669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381001" y="4716556"/>
            <a:ext cx="1887537" cy="273844"/>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10/11/16</a:t>
            </a:fld>
            <a:endParaRPr lang="en-US"/>
          </a:p>
        </p:txBody>
      </p:sp>
      <p:sp>
        <p:nvSpPr>
          <p:cNvPr id="5" name="Footer Placeholder 4"/>
          <p:cNvSpPr>
            <a:spLocks noGrp="1"/>
          </p:cNvSpPr>
          <p:nvPr>
            <p:ph type="ftr" sz="quarter" idx="3"/>
          </p:nvPr>
        </p:nvSpPr>
        <p:spPr>
          <a:xfrm>
            <a:off x="3304615" y="4716556"/>
            <a:ext cx="5238750" cy="273844"/>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2" y="164727"/>
            <a:ext cx="493059" cy="273844"/>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odle.nisdtx.org/file.php/10060/Government/Amendments/Two-Stage-Process.png" TargetMode="Externa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s://www.govtrack.us/congress/members/K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nbcnews.com/id/30892505/" TargetMode="External"/><Relationship Id="rId1" Type="http://schemas.openxmlformats.org/officeDocument/2006/relationships/slideLayout" Target="../slideLayouts/slideLayout2.xml"/><Relationship Id="rId2" Type="http://schemas.openxmlformats.org/officeDocument/2006/relationships/hyperlink" Target="http://2012books.lardbucket.org/books/21st-century-american-government-and-politics/s16-07-the-legislative-proces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gHoa-qCqtk" TargetMode="Externa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bokertov.typepad.com/.a/6a00d83451bc4a69e2017d3ef61c1b970c-800wi"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Structure and Function of the </a:t>
            </a:r>
            <a:r>
              <a:rPr lang="en-US" sz="4800" dirty="0" smtClean="0"/>
              <a:t/>
            </a:r>
            <a:br>
              <a:rPr lang="en-US" sz="4800" dirty="0" smtClean="0"/>
            </a:br>
            <a:r>
              <a:rPr lang="en-US" sz="5400" dirty="0" smtClean="0"/>
              <a:t>Federal Government</a:t>
            </a:r>
            <a:endParaRPr lang="en-US" sz="5400" dirty="0"/>
          </a:p>
        </p:txBody>
      </p:sp>
      <p:sp>
        <p:nvSpPr>
          <p:cNvPr id="3" name="Subtitle 2"/>
          <p:cNvSpPr>
            <a:spLocks noGrp="1"/>
          </p:cNvSpPr>
          <p:nvPr>
            <p:ph type="subTitle" idx="1"/>
          </p:nvPr>
        </p:nvSpPr>
        <p:spPr/>
        <p:txBody>
          <a:bodyPr/>
          <a:lstStyle/>
          <a:p>
            <a:r>
              <a:rPr lang="en-US" smtClean="0"/>
              <a:t>Unit 3 </a:t>
            </a:r>
            <a:r>
              <a:rPr lang="en-US" dirty="0" smtClean="0"/>
              <a:t>– US Government</a:t>
            </a:r>
            <a:endParaRPr lang="en-US" dirty="0"/>
          </a:p>
        </p:txBody>
      </p:sp>
    </p:spTree>
    <p:extLst>
      <p:ext uri="{BB962C8B-B14F-4D97-AF65-F5344CB8AC3E}">
        <p14:creationId xmlns:p14="http://schemas.microsoft.com/office/powerpoint/2010/main" val="64764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Lst>
          </a:blip>
          <a:srcRect l="1329" t="1998" r="5681" b="4852"/>
          <a:stretch/>
        </p:blipFill>
        <p:spPr>
          <a:xfrm>
            <a:off x="484307" y="-20320"/>
            <a:ext cx="8033622" cy="5163820"/>
          </a:xfrm>
          <a:prstGeom prst="rect">
            <a:avLst/>
          </a:prstGeom>
        </p:spPr>
      </p:pic>
    </p:spTree>
    <p:extLst>
      <p:ext uri="{BB962C8B-B14F-4D97-AF65-F5344CB8AC3E}">
        <p14:creationId xmlns:p14="http://schemas.microsoft.com/office/powerpoint/2010/main" val="1064902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Article III – Judicial Branch</a:t>
            </a:r>
            <a:endParaRPr lang="en-US" dirty="0"/>
          </a:p>
        </p:txBody>
      </p:sp>
      <p:sp>
        <p:nvSpPr>
          <p:cNvPr id="3" name="Content Placeholder 2"/>
          <p:cNvSpPr>
            <a:spLocks noGrp="1"/>
          </p:cNvSpPr>
          <p:nvPr>
            <p:ph idx="1"/>
          </p:nvPr>
        </p:nvSpPr>
        <p:spPr>
          <a:xfrm>
            <a:off x="334212" y="1010652"/>
            <a:ext cx="4746144" cy="3868821"/>
          </a:xfrm>
        </p:spPr>
        <p:txBody>
          <a:bodyPr>
            <a:normAutofit/>
          </a:bodyPr>
          <a:lstStyle/>
          <a:p>
            <a:r>
              <a:rPr lang="en-US" sz="1800" dirty="0" smtClean="0"/>
              <a:t>Judicial Power (to interpret &amp; apply law) is vested in the Supreme Court and the inferior federal courts</a:t>
            </a:r>
          </a:p>
          <a:p>
            <a:pPr lvl="1"/>
            <a:r>
              <a:rPr lang="en-US" sz="1600" dirty="0" smtClean="0"/>
              <a:t>Supreme Court – created by Constitution as court of last resort regarding federal law</a:t>
            </a:r>
          </a:p>
          <a:p>
            <a:pPr lvl="1"/>
            <a:r>
              <a:rPr lang="en-US" sz="1600" dirty="0" smtClean="0"/>
              <a:t>Article III Courts – created by Congress to exercise broad judicial powers of USA</a:t>
            </a:r>
          </a:p>
          <a:p>
            <a:pPr lvl="2"/>
            <a:r>
              <a:rPr lang="en-US" sz="1400" dirty="0" smtClean="0"/>
              <a:t>94 District Courts, 12 US Court of Appeals…</a:t>
            </a:r>
          </a:p>
          <a:p>
            <a:pPr lvl="1"/>
            <a:r>
              <a:rPr lang="en-US" sz="1600" dirty="0" smtClean="0"/>
              <a:t>Article I Courts – created by Congress to hear cases arising from expressed powers</a:t>
            </a:r>
          </a:p>
          <a:p>
            <a:r>
              <a:rPr lang="en-US" sz="1800" dirty="0" smtClean="0"/>
              <a:t>There are 2 separate court systems in the US: federal courts and state courts</a:t>
            </a:r>
          </a:p>
        </p:txBody>
      </p:sp>
      <p:pic>
        <p:nvPicPr>
          <p:cNvPr id="4" name="Picture 3"/>
          <p:cNvPicPr>
            <a:picLocks noChangeAspect="1"/>
          </p:cNvPicPr>
          <p:nvPr/>
        </p:nvPicPr>
        <p:blipFill>
          <a:blip r:embed="rId2"/>
          <a:stretch>
            <a:fillRect/>
          </a:stretch>
        </p:blipFill>
        <p:spPr>
          <a:xfrm>
            <a:off x="5348294" y="1577079"/>
            <a:ext cx="3810000" cy="245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2389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Supreme Court &amp; Judicial Review</a:t>
            </a:r>
            <a:endParaRPr lang="en-US" dirty="0"/>
          </a:p>
        </p:txBody>
      </p:sp>
      <p:sp>
        <p:nvSpPr>
          <p:cNvPr id="3" name="Content Placeholder 2"/>
          <p:cNvSpPr>
            <a:spLocks noGrp="1"/>
          </p:cNvSpPr>
          <p:nvPr>
            <p:ph idx="1"/>
          </p:nvPr>
        </p:nvSpPr>
        <p:spPr>
          <a:xfrm>
            <a:off x="334212" y="1010652"/>
            <a:ext cx="4518525" cy="3868821"/>
          </a:xfrm>
        </p:spPr>
        <p:txBody>
          <a:bodyPr>
            <a:normAutofit/>
          </a:bodyPr>
          <a:lstStyle/>
          <a:p>
            <a:r>
              <a:rPr lang="en-US" sz="1800" dirty="0" smtClean="0"/>
              <a:t>The Make-up of the Supreme Court</a:t>
            </a:r>
          </a:p>
          <a:p>
            <a:pPr lvl="1"/>
            <a:r>
              <a:rPr lang="en-US" sz="1600" dirty="0" smtClean="0"/>
              <a:t>Justices appointed by POTUS to life term</a:t>
            </a:r>
          </a:p>
          <a:p>
            <a:pPr lvl="1"/>
            <a:r>
              <a:rPr lang="en-US" sz="1600" dirty="0" smtClean="0"/>
              <a:t>Chief Justice plus 8 associate justices</a:t>
            </a:r>
          </a:p>
          <a:p>
            <a:pPr lvl="1"/>
            <a:r>
              <a:rPr lang="en-US" sz="1600" dirty="0" smtClean="0"/>
              <a:t>Most cases heard by the SCOTUS are appeals from lower federal courts (appellate jurisdiction), rare cases may be heard for the first time (original)</a:t>
            </a:r>
          </a:p>
          <a:p>
            <a:r>
              <a:rPr lang="en-US" sz="1800" dirty="0" smtClean="0"/>
              <a:t>Judicial Review: Empowering the Court</a:t>
            </a:r>
          </a:p>
          <a:p>
            <a:pPr lvl="1"/>
            <a:r>
              <a:rPr lang="en-US" sz="1600" dirty="0" smtClean="0"/>
              <a:t>In </a:t>
            </a:r>
            <a:r>
              <a:rPr lang="en-US" sz="1600" i="1" dirty="0" smtClean="0"/>
              <a:t>Marbury v. Madison</a:t>
            </a:r>
            <a:r>
              <a:rPr lang="en-US" sz="1600" dirty="0" smtClean="0"/>
              <a:t> (1803) John Marshall claimed SCOTUS power to declare acts unconstitutional</a:t>
            </a:r>
          </a:p>
          <a:p>
            <a:pPr lvl="1"/>
            <a:r>
              <a:rPr lang="en-US" sz="1600" dirty="0" smtClean="0"/>
              <a:t>Powerful check against other Branches</a:t>
            </a:r>
          </a:p>
        </p:txBody>
      </p:sp>
      <p:pic>
        <p:nvPicPr>
          <p:cNvPr id="4" name="Picture 3"/>
          <p:cNvPicPr>
            <a:picLocks noChangeAspect="1"/>
          </p:cNvPicPr>
          <p:nvPr/>
        </p:nvPicPr>
        <p:blipFill>
          <a:blip r:embed="rId3"/>
          <a:stretch>
            <a:fillRect/>
          </a:stretch>
        </p:blipFill>
        <p:spPr>
          <a:xfrm>
            <a:off x="5026057" y="1295497"/>
            <a:ext cx="4130772" cy="2559427"/>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5026057" y="3854923"/>
            <a:ext cx="3930775" cy="102455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US" sz="1100" i="1" dirty="0" smtClean="0"/>
              <a:t>Some of the nation’s most dramatic legal moments have played out inside (and outside) of the United States Supreme Court Building.  Supreme Court decisions provide a immediate and often definitive interpretation of federal law and the Constitution.</a:t>
            </a:r>
            <a:endParaRPr lang="en-US" sz="1000" i="1" dirty="0"/>
          </a:p>
        </p:txBody>
      </p:sp>
    </p:spTree>
    <p:extLst>
      <p:ext uri="{BB962C8B-B14F-4D97-AF65-F5344CB8AC3E}">
        <p14:creationId xmlns:p14="http://schemas.microsoft.com/office/powerpoint/2010/main" val="4132389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The Evolving Constitution</a:t>
            </a:r>
            <a:endParaRPr lang="en-US" dirty="0"/>
          </a:p>
        </p:txBody>
      </p:sp>
      <p:sp>
        <p:nvSpPr>
          <p:cNvPr id="3" name="Content Placeholder 2"/>
          <p:cNvSpPr>
            <a:spLocks noGrp="1"/>
          </p:cNvSpPr>
          <p:nvPr>
            <p:ph idx="1"/>
          </p:nvPr>
        </p:nvSpPr>
        <p:spPr>
          <a:xfrm>
            <a:off x="334211" y="1010652"/>
            <a:ext cx="4823119" cy="3868821"/>
          </a:xfrm>
        </p:spPr>
        <p:txBody>
          <a:bodyPr>
            <a:normAutofit/>
          </a:bodyPr>
          <a:lstStyle/>
          <a:p>
            <a:r>
              <a:rPr lang="en-US" sz="1800" dirty="0"/>
              <a:t>L</a:t>
            </a:r>
            <a:r>
              <a:rPr lang="en-US" sz="1800" dirty="0" smtClean="0"/>
              <a:t>anguage &amp; meaning of the Constitution can change in a number of ways:</a:t>
            </a:r>
          </a:p>
          <a:p>
            <a:pPr lvl="1"/>
            <a:r>
              <a:rPr lang="en-US" sz="1600" dirty="0" smtClean="0"/>
              <a:t>Formal Amendment Process (see chart)</a:t>
            </a:r>
          </a:p>
          <a:p>
            <a:pPr lvl="2"/>
            <a:r>
              <a:rPr lang="en-US" sz="1400" dirty="0" smtClean="0"/>
              <a:t>27 amendments have been ratified</a:t>
            </a:r>
          </a:p>
          <a:p>
            <a:pPr lvl="1"/>
            <a:r>
              <a:rPr lang="en-US" sz="1600" dirty="0" smtClean="0"/>
              <a:t>Congress creates Constitutional change</a:t>
            </a:r>
          </a:p>
          <a:p>
            <a:pPr lvl="2"/>
            <a:r>
              <a:rPr lang="en-US" sz="1400" dirty="0" smtClean="0"/>
              <a:t>Laws can be passed to elaborate on the Constitution’s more-vague provisions</a:t>
            </a:r>
          </a:p>
          <a:p>
            <a:pPr lvl="2"/>
            <a:r>
              <a:rPr lang="en-US" sz="1400" dirty="0" smtClean="0"/>
              <a:t>Expand the role of Congressional power</a:t>
            </a:r>
          </a:p>
          <a:p>
            <a:pPr lvl="1"/>
            <a:r>
              <a:rPr lang="en-US" sz="1600" dirty="0" smtClean="0"/>
              <a:t>Constitution grows thru Executive action</a:t>
            </a:r>
          </a:p>
          <a:p>
            <a:pPr lvl="2"/>
            <a:r>
              <a:rPr lang="en-US" sz="1400" dirty="0" smtClean="0"/>
              <a:t>Exec. orders &amp; agreements, military force</a:t>
            </a:r>
          </a:p>
          <a:p>
            <a:pPr lvl="1"/>
            <a:r>
              <a:rPr lang="en-US" sz="1600" dirty="0" smtClean="0"/>
              <a:t>Constitutional evolves w/ SCOTUS decisions</a:t>
            </a:r>
          </a:p>
          <a:p>
            <a:pPr lvl="2"/>
            <a:r>
              <a:rPr lang="en-US" sz="1400" dirty="0" smtClean="0"/>
              <a:t>Majority opinions often add detail to the law</a:t>
            </a:r>
          </a:p>
          <a:p>
            <a:pPr lvl="1"/>
            <a:endParaRPr lang="en-US" sz="1600" dirty="0" smtClean="0"/>
          </a:p>
          <a:p>
            <a:pPr lvl="1"/>
            <a:endParaRPr lang="en-US" sz="1600" dirty="0"/>
          </a:p>
        </p:txBody>
      </p:sp>
      <p:pic>
        <p:nvPicPr>
          <p:cNvPr id="4" name="Picture 3">
            <a:hlinkClick r:id="rId2"/>
          </p:cNvPr>
          <p:cNvPicPr>
            <a:picLocks noChangeAspect="1"/>
          </p:cNvPicPr>
          <p:nvPr/>
        </p:nvPicPr>
        <p:blipFill rotWithShape="1">
          <a:blip r:embed="rId3"/>
          <a:srcRect t="14859"/>
          <a:stretch/>
        </p:blipFill>
        <p:spPr>
          <a:xfrm>
            <a:off x="5130245" y="1010652"/>
            <a:ext cx="4013755" cy="4132848"/>
          </a:xfrm>
          <a:prstGeom prst="rect">
            <a:avLst/>
          </a:prstGeom>
        </p:spPr>
      </p:pic>
    </p:spTree>
    <p:extLst>
      <p:ext uri="{BB962C8B-B14F-4D97-AF65-F5344CB8AC3E}">
        <p14:creationId xmlns:p14="http://schemas.microsoft.com/office/powerpoint/2010/main" val="1339708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Separation of Powers</a:t>
            </a:r>
            <a:endParaRPr lang="en-US" dirty="0"/>
          </a:p>
        </p:txBody>
      </p:sp>
      <p:sp>
        <p:nvSpPr>
          <p:cNvPr id="3" name="Content Placeholder 2"/>
          <p:cNvSpPr>
            <a:spLocks noGrp="1"/>
          </p:cNvSpPr>
          <p:nvPr>
            <p:ph idx="1"/>
          </p:nvPr>
        </p:nvSpPr>
        <p:spPr>
          <a:xfrm>
            <a:off x="334212" y="1010652"/>
            <a:ext cx="4732420" cy="3868821"/>
          </a:xfrm>
        </p:spPr>
        <p:txBody>
          <a:bodyPr>
            <a:normAutofit/>
          </a:bodyPr>
          <a:lstStyle/>
          <a:p>
            <a:r>
              <a:rPr lang="en-US" sz="1800" dirty="0" smtClean="0"/>
              <a:t>Division of government power into multiple branches with distinct and separate areas of responsibilities.</a:t>
            </a:r>
          </a:p>
          <a:p>
            <a:pPr lvl="1"/>
            <a:r>
              <a:rPr lang="en-US" sz="1600" dirty="0" smtClean="0"/>
              <a:t>First evidenced in Aristotle’s </a:t>
            </a:r>
            <a:r>
              <a:rPr lang="en-US" sz="1600" i="1" dirty="0" smtClean="0"/>
              <a:t>Politics</a:t>
            </a:r>
            <a:r>
              <a:rPr lang="en-US" sz="1600" dirty="0" smtClean="0"/>
              <a:t> as he spoke of “mixed </a:t>
            </a:r>
            <a:r>
              <a:rPr lang="en-US" sz="1600" dirty="0" err="1" smtClean="0"/>
              <a:t>govt</a:t>
            </a:r>
            <a:r>
              <a:rPr lang="en-US" sz="1600" dirty="0" smtClean="0"/>
              <a:t>” in Greek city-states</a:t>
            </a:r>
          </a:p>
          <a:p>
            <a:r>
              <a:rPr lang="en-US" sz="1800" dirty="0" smtClean="0"/>
              <a:t>Montesquieu’s “Tripartite System”</a:t>
            </a:r>
          </a:p>
          <a:p>
            <a:pPr lvl="1"/>
            <a:r>
              <a:rPr lang="en-US" sz="1600" i="1" dirty="0" smtClean="0"/>
              <a:t>Spirit of the Laws</a:t>
            </a:r>
            <a:r>
              <a:rPr lang="en-US" sz="1600" dirty="0" smtClean="0"/>
              <a:t>, 1748</a:t>
            </a:r>
          </a:p>
          <a:p>
            <a:pPr lvl="2"/>
            <a:r>
              <a:rPr lang="en-US" sz="1400" dirty="0" smtClean="0"/>
              <a:t>Legislative branch – enact, amend, repeal law</a:t>
            </a:r>
          </a:p>
          <a:p>
            <a:pPr lvl="2"/>
            <a:r>
              <a:rPr lang="en-US" sz="1400" dirty="0" smtClean="0"/>
              <a:t>Executive branch – administration of state</a:t>
            </a:r>
          </a:p>
          <a:p>
            <a:pPr lvl="2"/>
            <a:r>
              <a:rPr lang="en-US" sz="1400" dirty="0" smtClean="0"/>
              <a:t>Judicial branch – interpret &amp; apply law</a:t>
            </a:r>
          </a:p>
          <a:p>
            <a:pPr lvl="1"/>
            <a:r>
              <a:rPr lang="en-US" sz="1600" dirty="0" smtClean="0"/>
              <a:t>Designed to prevent any one person or group from concentrating too much power</a:t>
            </a:r>
            <a:endParaRPr lang="en-US" sz="1600" dirty="0"/>
          </a:p>
        </p:txBody>
      </p:sp>
      <p:pic>
        <p:nvPicPr>
          <p:cNvPr id="4" name="Picture 3"/>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63407" y="1313851"/>
            <a:ext cx="2444817" cy="2933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394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Checks &amp; Balances</a:t>
            </a:r>
            <a:endParaRPr lang="en-US" dirty="0"/>
          </a:p>
        </p:txBody>
      </p:sp>
      <p:sp>
        <p:nvSpPr>
          <p:cNvPr id="3" name="Content Placeholder 2"/>
          <p:cNvSpPr>
            <a:spLocks noGrp="1"/>
          </p:cNvSpPr>
          <p:nvPr>
            <p:ph idx="1"/>
          </p:nvPr>
        </p:nvSpPr>
        <p:spPr>
          <a:xfrm>
            <a:off x="334212" y="1010652"/>
            <a:ext cx="4643511" cy="3868821"/>
          </a:xfrm>
        </p:spPr>
        <p:txBody>
          <a:bodyPr>
            <a:normAutofit/>
          </a:bodyPr>
          <a:lstStyle/>
          <a:p>
            <a:r>
              <a:rPr lang="en-US" sz="1800" dirty="0" smtClean="0"/>
              <a:t>A system of overlapping powers among the 3 branches allowing them to check (restrain) actions of the other branches</a:t>
            </a:r>
          </a:p>
          <a:p>
            <a:pPr lvl="1"/>
            <a:r>
              <a:rPr lang="en-US" sz="1600" dirty="0" smtClean="0"/>
              <a:t> While head-on clashes between branches have been rare, the existence of these checks often influence behavior</a:t>
            </a:r>
          </a:p>
          <a:p>
            <a:pPr lvl="1"/>
            <a:r>
              <a:rPr lang="en-US" sz="1600" dirty="0" smtClean="0"/>
              <a:t>On occasions of divided government, Congress &amp; White House have clashed</a:t>
            </a:r>
          </a:p>
          <a:p>
            <a:pPr lvl="2"/>
            <a:r>
              <a:rPr lang="en-US" sz="1400" dirty="0" err="1" smtClean="0"/>
              <a:t>Vetos</a:t>
            </a:r>
            <a:r>
              <a:rPr lang="en-US" sz="1400" dirty="0" smtClean="0"/>
              <a:t>, overrides, impeachments, rejection of presidential appointments…</a:t>
            </a:r>
          </a:p>
          <a:p>
            <a:pPr lvl="2"/>
            <a:r>
              <a:rPr lang="en-US" sz="1400" dirty="0" smtClean="0"/>
              <a:t>What if 1 party controls Congress &amp; POTUS?</a:t>
            </a:r>
          </a:p>
          <a:p>
            <a:pPr lvl="1"/>
            <a:r>
              <a:rPr lang="en-US" sz="1600" dirty="0" smtClean="0"/>
              <a:t>Have such checks served to limit the scope of gov’t &amp; prevent abuse of power?</a:t>
            </a:r>
          </a:p>
        </p:txBody>
      </p:sp>
      <p:sp>
        <p:nvSpPr>
          <p:cNvPr id="4" name="Content Placeholder 2"/>
          <p:cNvSpPr txBox="1">
            <a:spLocks/>
          </p:cNvSpPr>
          <p:nvPr/>
        </p:nvSpPr>
        <p:spPr>
          <a:xfrm>
            <a:off x="5026057" y="3559902"/>
            <a:ext cx="3930775" cy="102455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US" sz="1100" i="1" dirty="0" smtClean="0"/>
              <a:t>Consider the terms of Representatives, Senators, Presidents, and Supreme Court Justices and America’s two-party system; how do these varying terms increase the likelihood that each party will have the ability to restrain members of the rival party within our Constitution?</a:t>
            </a:r>
            <a:endParaRPr lang="en-US" sz="1000" i="1" dirty="0"/>
          </a:p>
        </p:txBody>
      </p:sp>
      <p:graphicFrame>
        <p:nvGraphicFramePr>
          <p:cNvPr id="5" name="Diagram 4"/>
          <p:cNvGraphicFramePr/>
          <p:nvPr>
            <p:extLst>
              <p:ext uri="{D42A27DB-BD31-4B8C-83A1-F6EECF244321}">
                <p14:modId xmlns:p14="http://schemas.microsoft.com/office/powerpoint/2010/main" val="1462232840"/>
              </p:ext>
            </p:extLst>
          </p:nvPr>
        </p:nvGraphicFramePr>
        <p:xfrm>
          <a:off x="5182277" y="1321149"/>
          <a:ext cx="3453723" cy="2051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38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Article I – Legislative Branch</a:t>
            </a:r>
            <a:endParaRPr lang="en-US" dirty="0"/>
          </a:p>
        </p:txBody>
      </p:sp>
      <p:sp>
        <p:nvSpPr>
          <p:cNvPr id="3" name="Content Placeholder 2"/>
          <p:cNvSpPr>
            <a:spLocks noGrp="1"/>
          </p:cNvSpPr>
          <p:nvPr>
            <p:ph idx="1"/>
          </p:nvPr>
        </p:nvSpPr>
        <p:spPr>
          <a:xfrm>
            <a:off x="334212" y="1010652"/>
            <a:ext cx="4665577" cy="3868821"/>
          </a:xfrm>
        </p:spPr>
        <p:txBody>
          <a:bodyPr>
            <a:normAutofit/>
          </a:bodyPr>
          <a:lstStyle/>
          <a:p>
            <a:r>
              <a:rPr lang="en-US" sz="1800" dirty="0" smtClean="0"/>
              <a:t>Legislative power vested in Congress</a:t>
            </a:r>
          </a:p>
          <a:p>
            <a:pPr lvl="1"/>
            <a:r>
              <a:rPr lang="en-US" sz="1600" dirty="0" smtClean="0"/>
              <a:t>House of Representatives</a:t>
            </a:r>
          </a:p>
          <a:p>
            <a:pPr lvl="2"/>
            <a:r>
              <a:rPr lang="en-US" sz="1400" dirty="0" smtClean="0"/>
              <a:t>Elected to 2 </a:t>
            </a:r>
            <a:r>
              <a:rPr lang="en-US" sz="1400" dirty="0" err="1" smtClean="0"/>
              <a:t>yr</a:t>
            </a:r>
            <a:r>
              <a:rPr lang="en-US" sz="1400" dirty="0" smtClean="0"/>
              <a:t> terms by members of a district, initially larger than 30K people</a:t>
            </a:r>
          </a:p>
          <a:p>
            <a:pPr lvl="3"/>
            <a:r>
              <a:rPr lang="en-US" sz="1400" i="1" dirty="0" smtClean="0"/>
              <a:t>Total no. of Reps set at 435 in 1929</a:t>
            </a:r>
          </a:p>
          <a:p>
            <a:pPr lvl="2"/>
            <a:r>
              <a:rPr lang="en-US" sz="1400" dirty="0" smtClean="0"/>
              <a:t>Shorter terms, local districts, directly elected = closer to the general will</a:t>
            </a:r>
          </a:p>
          <a:p>
            <a:pPr lvl="1"/>
            <a:r>
              <a:rPr lang="en-US" sz="1600" dirty="0" smtClean="0"/>
              <a:t>Senate</a:t>
            </a:r>
          </a:p>
          <a:p>
            <a:pPr lvl="2"/>
            <a:r>
              <a:rPr lang="en-US" sz="1400" dirty="0" smtClean="0"/>
              <a:t>Elected to 6yr terms, initially by state legislature, </a:t>
            </a:r>
            <a:r>
              <a:rPr lang="en-US" sz="1400" i="1" dirty="0" smtClean="0"/>
              <a:t>now directly elected(1913)</a:t>
            </a:r>
          </a:p>
          <a:p>
            <a:pPr lvl="3"/>
            <a:r>
              <a:rPr lang="en-US" sz="1400" dirty="0" smtClean="0"/>
              <a:t>1/3</a:t>
            </a:r>
            <a:r>
              <a:rPr lang="en-US" sz="1400" baseline="30000" dirty="0" smtClean="0"/>
              <a:t>rd</a:t>
            </a:r>
            <a:r>
              <a:rPr lang="en-US" sz="1400" dirty="0" smtClean="0"/>
              <a:t> of Senate is up for re-election every two years</a:t>
            </a:r>
          </a:p>
          <a:p>
            <a:pPr lvl="2"/>
            <a:r>
              <a:rPr lang="en-US" sz="1400" dirty="0" smtClean="0"/>
              <a:t>Designed to be more deliberate, stable </a:t>
            </a:r>
            <a:endParaRPr lang="en-US" sz="1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6068" y="1046022"/>
            <a:ext cx="4050632" cy="2531645"/>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5093367" y="3672918"/>
            <a:ext cx="3542633" cy="895684"/>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US" sz="1100" i="1" dirty="0" smtClean="0"/>
              <a:t>The Senate and the House are both located within the U.S. Capitol building, sometimes known as “The Hill”.  What are the requirements to be a Representative? A Senator? </a:t>
            </a:r>
            <a:endParaRPr lang="en-US" sz="1000" i="1" dirty="0"/>
          </a:p>
        </p:txBody>
      </p:sp>
      <p:sp>
        <p:nvSpPr>
          <p:cNvPr id="6" name="TextBox 5"/>
          <p:cNvSpPr txBox="1"/>
          <p:nvPr/>
        </p:nvSpPr>
        <p:spPr>
          <a:xfrm>
            <a:off x="5093367" y="4447029"/>
            <a:ext cx="3621163" cy="646331"/>
          </a:xfrm>
          <a:prstGeom prst="rect">
            <a:avLst/>
          </a:prstGeom>
          <a:noFill/>
        </p:spPr>
        <p:txBody>
          <a:bodyPr wrap="none" rtlCol="0">
            <a:spAutoFit/>
          </a:bodyPr>
          <a:lstStyle/>
          <a:p>
            <a:r>
              <a:rPr lang="en-US" i="1" dirty="0">
                <a:hlinkClick r:id="rId3"/>
              </a:rPr>
              <a:t>Who represents you in Congress?</a:t>
            </a:r>
            <a:endParaRPr lang="en-US" sz="1400" i="1" dirty="0"/>
          </a:p>
          <a:p>
            <a:endParaRPr lang="en-US" dirty="0"/>
          </a:p>
        </p:txBody>
      </p:sp>
    </p:spTree>
    <p:extLst>
      <p:ext uri="{BB962C8B-B14F-4D97-AF65-F5344CB8AC3E}">
        <p14:creationId xmlns:p14="http://schemas.microsoft.com/office/powerpoint/2010/main" val="4132389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Federalism &amp; Powers of Congress</a:t>
            </a:r>
            <a:endParaRPr lang="en-US" dirty="0"/>
          </a:p>
        </p:txBody>
      </p:sp>
      <p:sp>
        <p:nvSpPr>
          <p:cNvPr id="5" name="Content Placeholder 2"/>
          <p:cNvSpPr txBox="1">
            <a:spLocks/>
          </p:cNvSpPr>
          <p:nvPr/>
        </p:nvSpPr>
        <p:spPr>
          <a:xfrm>
            <a:off x="5232382" y="994619"/>
            <a:ext cx="3510566" cy="3831379"/>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spcBef>
                <a:spcPts val="0"/>
              </a:spcBef>
              <a:spcAft>
                <a:spcPts val="600"/>
              </a:spcAft>
              <a:buNone/>
            </a:pPr>
            <a:endParaRPr lang="en-US" sz="1800" dirty="0"/>
          </a:p>
        </p:txBody>
      </p:sp>
      <p:sp>
        <p:nvSpPr>
          <p:cNvPr id="6" name="Content Placeholder 2"/>
          <p:cNvSpPr txBox="1">
            <a:spLocks/>
          </p:cNvSpPr>
          <p:nvPr/>
        </p:nvSpPr>
        <p:spPr>
          <a:xfrm>
            <a:off x="366304" y="981248"/>
            <a:ext cx="4799263" cy="3884852"/>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a:spcBef>
                <a:spcPts val="0"/>
              </a:spcBef>
              <a:spcAft>
                <a:spcPts val="600"/>
              </a:spcAft>
            </a:pPr>
            <a:r>
              <a:rPr lang="en-US" sz="1800" dirty="0" smtClean="0"/>
              <a:t>Founding Fathers’ fear of tyrannical </a:t>
            </a:r>
            <a:r>
              <a:rPr lang="en-US" sz="1800" dirty="0" err="1" smtClean="0"/>
              <a:t>govt</a:t>
            </a:r>
            <a:r>
              <a:rPr lang="en-US" sz="1800" dirty="0" smtClean="0"/>
              <a:t> led to the creation of a federal system:</a:t>
            </a:r>
          </a:p>
          <a:p>
            <a:pPr lvl="1">
              <a:spcBef>
                <a:spcPts val="0"/>
              </a:spcBef>
              <a:spcAft>
                <a:spcPts val="600"/>
              </a:spcAft>
            </a:pPr>
            <a:r>
              <a:rPr lang="en-US" sz="1600" dirty="0" smtClean="0"/>
              <a:t>Federalism: sharing constitutional powers between a central </a:t>
            </a:r>
            <a:r>
              <a:rPr lang="en-US" sz="1600" dirty="0" err="1" smtClean="0"/>
              <a:t>govt</a:t>
            </a:r>
            <a:r>
              <a:rPr lang="en-US" sz="1600" dirty="0" smtClean="0"/>
              <a:t> and state </a:t>
            </a:r>
            <a:r>
              <a:rPr lang="en-US" sz="1600" dirty="0" err="1" smtClean="0"/>
              <a:t>govts</a:t>
            </a:r>
            <a:endParaRPr lang="en-US" sz="1600" dirty="0" smtClean="0"/>
          </a:p>
          <a:p>
            <a:pPr lvl="1">
              <a:spcBef>
                <a:spcPts val="0"/>
              </a:spcBef>
              <a:spcAft>
                <a:spcPts val="600"/>
              </a:spcAft>
            </a:pPr>
            <a:r>
              <a:rPr lang="en-US" sz="1600" dirty="0" smtClean="0"/>
              <a:t>Founders limited powers of Congress to only those specifically </a:t>
            </a:r>
            <a:r>
              <a:rPr lang="en-US" sz="1600" b="1" i="1" dirty="0" smtClean="0"/>
              <a:t>expressed</a:t>
            </a:r>
            <a:r>
              <a:rPr lang="en-US" sz="1600" dirty="0" smtClean="0"/>
              <a:t> in Constitution</a:t>
            </a:r>
          </a:p>
          <a:p>
            <a:pPr lvl="1">
              <a:spcBef>
                <a:spcPts val="0"/>
              </a:spcBef>
              <a:spcAft>
                <a:spcPts val="600"/>
              </a:spcAft>
            </a:pPr>
            <a:r>
              <a:rPr lang="en-US" sz="1600" dirty="0" smtClean="0"/>
              <a:t>They also created </a:t>
            </a:r>
            <a:r>
              <a:rPr lang="en-US" sz="1600" b="1" i="1" dirty="0" smtClean="0"/>
              <a:t>implied</a:t>
            </a:r>
            <a:r>
              <a:rPr lang="en-US" sz="1600" dirty="0" smtClean="0"/>
              <a:t> powers through the “necessary and proper” clause</a:t>
            </a:r>
          </a:p>
          <a:p>
            <a:pPr lvl="1">
              <a:spcBef>
                <a:spcPts val="0"/>
              </a:spcBef>
              <a:spcAft>
                <a:spcPts val="600"/>
              </a:spcAft>
            </a:pPr>
            <a:r>
              <a:rPr lang="en-US" sz="1600" dirty="0" smtClean="0"/>
              <a:t>Constitution calls for </a:t>
            </a:r>
            <a:r>
              <a:rPr lang="en-US" sz="1600" b="1" i="1" dirty="0" smtClean="0"/>
              <a:t>concurrent</a:t>
            </a:r>
            <a:r>
              <a:rPr lang="en-US" sz="1600" dirty="0" smtClean="0"/>
              <a:t> or shared powers between state &amp; central </a:t>
            </a:r>
            <a:r>
              <a:rPr lang="en-US" sz="1600" dirty="0" err="1" smtClean="0"/>
              <a:t>govt</a:t>
            </a:r>
            <a:endParaRPr lang="en-US" sz="1600" dirty="0" smtClean="0"/>
          </a:p>
          <a:p>
            <a:pPr lvl="1">
              <a:spcBef>
                <a:spcPts val="0"/>
              </a:spcBef>
              <a:spcAft>
                <a:spcPts val="600"/>
              </a:spcAft>
            </a:pPr>
            <a:r>
              <a:rPr lang="en-US" sz="1600" dirty="0" smtClean="0"/>
              <a:t>Any legislative powers not specifically mentioned (or implied) are </a:t>
            </a:r>
            <a:r>
              <a:rPr lang="en-US" sz="1600" b="1" i="1" dirty="0" smtClean="0"/>
              <a:t>reserved</a:t>
            </a:r>
            <a:r>
              <a:rPr lang="en-US" sz="1600" dirty="0" smtClean="0"/>
              <a:t> for the states.</a:t>
            </a:r>
          </a:p>
        </p:txBody>
      </p:sp>
      <p:pic>
        <p:nvPicPr>
          <p:cNvPr id="7" name="Picture 6"/>
          <p:cNvPicPr>
            <a:picLocks noChangeAspect="1"/>
          </p:cNvPicPr>
          <p:nvPr/>
        </p:nvPicPr>
        <p:blipFill>
          <a:blip r:embed="rId2"/>
          <a:stretch>
            <a:fillRect/>
          </a:stretch>
        </p:blipFill>
        <p:spPr>
          <a:xfrm>
            <a:off x="5232382" y="1499473"/>
            <a:ext cx="3564689" cy="2521079"/>
          </a:xfrm>
          <a:prstGeom prst="rect">
            <a:avLst/>
          </a:prstGeom>
        </p:spPr>
      </p:pic>
    </p:spTree>
    <p:extLst>
      <p:ext uri="{BB962C8B-B14F-4D97-AF65-F5344CB8AC3E}">
        <p14:creationId xmlns:p14="http://schemas.microsoft.com/office/powerpoint/2010/main" val="4132389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The Legislative Process</a:t>
            </a:r>
            <a:endParaRPr lang="en-US" dirty="0"/>
          </a:p>
        </p:txBody>
      </p:sp>
      <p:pic>
        <p:nvPicPr>
          <p:cNvPr id="5" name="Picture 4">
            <a:hlinkClick r:id="rId2"/>
          </p:cNvPr>
          <p:cNvPicPr>
            <a:picLocks noChangeAspect="1"/>
          </p:cNvPicPr>
          <p:nvPr/>
        </p:nvPicPr>
        <p:blipFill>
          <a:blip r:embed="rId3"/>
          <a:stretch>
            <a:fillRect/>
          </a:stretch>
        </p:blipFill>
        <p:spPr>
          <a:xfrm>
            <a:off x="0" y="949162"/>
            <a:ext cx="9144000" cy="3577041"/>
          </a:xfrm>
          <a:prstGeom prst="rect">
            <a:avLst/>
          </a:prstGeom>
        </p:spPr>
      </p:pic>
      <p:sp>
        <p:nvSpPr>
          <p:cNvPr id="3" name="TextBox 2"/>
          <p:cNvSpPr txBox="1"/>
          <p:nvPr/>
        </p:nvSpPr>
        <p:spPr>
          <a:xfrm>
            <a:off x="641684" y="4587860"/>
            <a:ext cx="7874000" cy="338554"/>
          </a:xfrm>
          <a:prstGeom prst="rect">
            <a:avLst/>
          </a:prstGeom>
          <a:noFill/>
        </p:spPr>
        <p:txBody>
          <a:bodyPr wrap="square" rtlCol="0">
            <a:spAutoFit/>
          </a:bodyPr>
          <a:lstStyle/>
          <a:p>
            <a:pPr algn="ctr"/>
            <a:r>
              <a:rPr lang="en-US" sz="1600" dirty="0" smtClean="0">
                <a:solidFill>
                  <a:schemeClr val="bg1"/>
                </a:solidFill>
              </a:rPr>
              <a:t>The actual legislative process is much messier, much more personal. </a:t>
            </a:r>
            <a:r>
              <a:rPr lang="en-US" sz="1600" dirty="0" smtClean="0">
                <a:solidFill>
                  <a:schemeClr val="bg1"/>
                </a:solidFill>
                <a:hlinkClick r:id="rId4"/>
              </a:rPr>
              <a:t>[&gt;]</a:t>
            </a:r>
            <a:endParaRPr lang="en-US" sz="1600" dirty="0">
              <a:solidFill>
                <a:schemeClr val="bg1"/>
              </a:solidFill>
            </a:endParaRPr>
          </a:p>
        </p:txBody>
      </p:sp>
    </p:spTree>
    <p:extLst>
      <p:ext uri="{BB962C8B-B14F-4D97-AF65-F5344CB8AC3E}">
        <p14:creationId xmlns:p14="http://schemas.microsoft.com/office/powerpoint/2010/main" val="4132389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Article II – Executive Branch</a:t>
            </a:r>
            <a:endParaRPr lang="en-US" dirty="0"/>
          </a:p>
        </p:txBody>
      </p:sp>
      <p:sp>
        <p:nvSpPr>
          <p:cNvPr id="3" name="Content Placeholder 2"/>
          <p:cNvSpPr>
            <a:spLocks noGrp="1"/>
          </p:cNvSpPr>
          <p:nvPr>
            <p:ph idx="1"/>
          </p:nvPr>
        </p:nvSpPr>
        <p:spPr>
          <a:xfrm>
            <a:off x="334211" y="868947"/>
            <a:ext cx="4760729" cy="4121405"/>
          </a:xfrm>
        </p:spPr>
        <p:txBody>
          <a:bodyPr>
            <a:normAutofit lnSpcReduction="10000"/>
          </a:bodyPr>
          <a:lstStyle/>
          <a:p>
            <a:r>
              <a:rPr lang="en-US" sz="1800" dirty="0" smtClean="0"/>
              <a:t>Under our Constitution, the President serves as head of state &amp; head of </a:t>
            </a:r>
            <a:r>
              <a:rPr lang="en-US" sz="1800" dirty="0" err="1" smtClean="0"/>
              <a:t>govt</a:t>
            </a:r>
            <a:endParaRPr lang="en-US" sz="1800" dirty="0" smtClean="0"/>
          </a:p>
          <a:p>
            <a:pPr lvl="1"/>
            <a:r>
              <a:rPr lang="en-US" sz="1600" dirty="0" smtClean="0"/>
              <a:t>Role: to oversee the application of the Federal </a:t>
            </a:r>
            <a:r>
              <a:rPr lang="en-US" sz="1600" dirty="0" err="1" smtClean="0"/>
              <a:t>govt</a:t>
            </a:r>
            <a:r>
              <a:rPr lang="en-US" sz="1600" dirty="0" smtClean="0"/>
              <a:t> on a day-to-day basis</a:t>
            </a:r>
          </a:p>
          <a:p>
            <a:pPr lvl="1"/>
            <a:r>
              <a:rPr lang="en-US" sz="1600" dirty="0" smtClean="0"/>
              <a:t>4-yr term; granted powers to head the military, make treaties &amp; appointments, propose legislation, &amp; address Congress</a:t>
            </a:r>
          </a:p>
          <a:p>
            <a:pPr lvl="1"/>
            <a:r>
              <a:rPr lang="en-US" sz="1600" dirty="0" smtClean="0"/>
              <a:t>Electoral College created to ensure that President would not be political outsider</a:t>
            </a:r>
          </a:p>
          <a:p>
            <a:pPr lvl="1"/>
            <a:r>
              <a:rPr lang="en-US" sz="1600" dirty="0" smtClean="0"/>
              <a:t>Qualifications: at least 35, natural-born citizen, at least 14 years of residency</a:t>
            </a:r>
          </a:p>
          <a:p>
            <a:r>
              <a:rPr lang="en-US" sz="1800" dirty="0" smtClean="0"/>
              <a:t>Presidential influence has grown in time</a:t>
            </a:r>
          </a:p>
          <a:p>
            <a:pPr lvl="1"/>
            <a:r>
              <a:rPr lang="en-US" sz="1600" dirty="0" smtClean="0"/>
              <a:t>Executive privilege, executive orders, mass media have all increased POTUS’ power</a:t>
            </a:r>
          </a:p>
        </p:txBody>
      </p:sp>
      <p:pic>
        <p:nvPicPr>
          <p:cNvPr id="4" name="Picture 3"/>
          <p:cNvPicPr>
            <a:picLocks noChangeAspect="1"/>
          </p:cNvPicPr>
          <p:nvPr/>
        </p:nvPicPr>
        <p:blipFill>
          <a:blip r:embed="rId2"/>
          <a:stretch>
            <a:fillRect/>
          </a:stretch>
        </p:blipFill>
        <p:spPr>
          <a:xfrm>
            <a:off x="5242938" y="1158215"/>
            <a:ext cx="3339078" cy="3339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3238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Powers of the President</a:t>
            </a:r>
            <a:endParaRPr lang="en-US" dirty="0"/>
          </a:p>
        </p:txBody>
      </p:sp>
      <p:sp>
        <p:nvSpPr>
          <p:cNvPr id="3" name="Content Placeholder 2"/>
          <p:cNvSpPr>
            <a:spLocks noGrp="1"/>
          </p:cNvSpPr>
          <p:nvPr>
            <p:ph idx="1"/>
          </p:nvPr>
        </p:nvSpPr>
        <p:spPr>
          <a:xfrm>
            <a:off x="334212" y="1010652"/>
            <a:ext cx="5587999" cy="3868821"/>
          </a:xfrm>
        </p:spPr>
        <p:txBody>
          <a:bodyPr>
            <a:normAutofit/>
          </a:bodyPr>
          <a:lstStyle/>
          <a:p>
            <a:r>
              <a:rPr lang="en-US" sz="1800" dirty="0" smtClean="0"/>
              <a:t>The President has a great many roles these days…</a:t>
            </a:r>
          </a:p>
          <a:p>
            <a:pPr lvl="1"/>
            <a:r>
              <a:rPr lang="en-US" sz="1600" dirty="0" smtClean="0"/>
              <a:t>Commander in Chief – civilian head of military </a:t>
            </a:r>
          </a:p>
          <a:p>
            <a:pPr lvl="1"/>
            <a:r>
              <a:rPr lang="en-US" sz="1600" dirty="0" smtClean="0"/>
              <a:t>Chief of State – formal top official of US </a:t>
            </a:r>
            <a:r>
              <a:rPr lang="en-US" sz="1600" dirty="0" err="1" smtClean="0"/>
              <a:t>govt</a:t>
            </a:r>
            <a:endParaRPr lang="en-US" sz="1600" dirty="0"/>
          </a:p>
          <a:p>
            <a:pPr lvl="1"/>
            <a:r>
              <a:rPr lang="en-US" sz="1600" dirty="0" smtClean="0"/>
              <a:t>Chief Diplomat – head of US foreign policy </a:t>
            </a:r>
          </a:p>
          <a:p>
            <a:pPr lvl="1"/>
            <a:r>
              <a:rPr lang="en-US" sz="1600" dirty="0" smtClean="0"/>
              <a:t>Chief Executive – top admin. of federal bureaucracy</a:t>
            </a:r>
          </a:p>
          <a:p>
            <a:pPr lvl="1"/>
            <a:r>
              <a:rPr lang="en-US" sz="1600" dirty="0" smtClean="0"/>
              <a:t>Chief Legislator – can propose and rally support for legislation, more influence than any Senator</a:t>
            </a:r>
          </a:p>
          <a:p>
            <a:pPr lvl="1"/>
            <a:r>
              <a:rPr lang="en-US" sz="1600" dirty="0" smtClean="0"/>
              <a:t>Moral Leader – expected to set moral tone of nation</a:t>
            </a:r>
          </a:p>
          <a:p>
            <a:pPr lvl="1"/>
            <a:r>
              <a:rPr lang="en-US" sz="1600" dirty="0" smtClean="0"/>
              <a:t>Party Leader – as their party’s most-visible member, POTUS expected to support party agendas</a:t>
            </a:r>
          </a:p>
          <a:p>
            <a:r>
              <a:rPr lang="en-US" sz="1800" dirty="0" smtClean="0"/>
              <a:t>To fulfill these roles, POTUS lives a hectic life </a:t>
            </a:r>
            <a:r>
              <a:rPr lang="en-US" sz="1800" dirty="0" smtClean="0">
                <a:hlinkClick r:id="rId2"/>
              </a:rPr>
              <a:t>[&gt;]</a:t>
            </a:r>
            <a:endParaRPr lang="en-US" sz="1800" dirty="0" smtClean="0"/>
          </a:p>
        </p:txBody>
      </p:sp>
      <p:pic>
        <p:nvPicPr>
          <p:cNvPr id="9" name="Picture 8"/>
          <p:cNvPicPr>
            <a:picLocks noChangeAspect="1"/>
          </p:cNvPicPr>
          <p:nvPr/>
        </p:nvPicPr>
        <p:blipFill>
          <a:blip r:embed="rId3"/>
          <a:stretch>
            <a:fillRect/>
          </a:stretch>
        </p:blipFill>
        <p:spPr>
          <a:xfrm>
            <a:off x="5922211" y="1329015"/>
            <a:ext cx="3221789" cy="1746689"/>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a:xfrm>
            <a:off x="5922211" y="3200561"/>
            <a:ext cx="3034621" cy="135021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marL="0" indent="0">
              <a:buNone/>
            </a:pPr>
            <a:r>
              <a:rPr lang="en-US" sz="1100" i="1" dirty="0" smtClean="0"/>
              <a:t>Every president since John Adams has resided in the White House while in office.  The West Wing of the White House serves as the administrative office of the President, while the East Wing serves as a reception area.  What are the minimum qualifications to become President?</a:t>
            </a:r>
            <a:endParaRPr lang="en-US" sz="1000" i="1" dirty="0"/>
          </a:p>
        </p:txBody>
      </p:sp>
    </p:spTree>
    <p:extLst>
      <p:ext uri="{BB962C8B-B14F-4D97-AF65-F5344CB8AC3E}">
        <p14:creationId xmlns:p14="http://schemas.microsoft.com/office/powerpoint/2010/main" val="4132389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2" y="285750"/>
            <a:ext cx="8301788" cy="583197"/>
          </a:xfrm>
        </p:spPr>
        <p:txBody>
          <a:bodyPr/>
          <a:lstStyle/>
          <a:p>
            <a:pPr algn="ctr"/>
            <a:r>
              <a:rPr lang="en-US" dirty="0" smtClean="0"/>
              <a:t>The Federal Bureaucracy</a:t>
            </a:r>
            <a:endParaRPr lang="en-US" dirty="0"/>
          </a:p>
        </p:txBody>
      </p:sp>
      <p:sp>
        <p:nvSpPr>
          <p:cNvPr id="3" name="Content Placeholder 2"/>
          <p:cNvSpPr>
            <a:spLocks noGrp="1"/>
          </p:cNvSpPr>
          <p:nvPr>
            <p:ph idx="1"/>
          </p:nvPr>
        </p:nvSpPr>
        <p:spPr>
          <a:xfrm>
            <a:off x="200531" y="1037388"/>
            <a:ext cx="4852735" cy="3868821"/>
          </a:xfrm>
        </p:spPr>
        <p:txBody>
          <a:bodyPr>
            <a:normAutofit/>
          </a:bodyPr>
          <a:lstStyle/>
          <a:p>
            <a:r>
              <a:rPr lang="en-US" sz="1800" dirty="0" smtClean="0"/>
              <a:t>Executive Branch divided into 3 groups:</a:t>
            </a:r>
          </a:p>
          <a:p>
            <a:pPr lvl="1"/>
            <a:r>
              <a:rPr lang="en-US" sz="1600" dirty="0" smtClean="0"/>
              <a:t>Executive Office of the President: complex organization of several separate agencies staffed by the President’s closest advisors</a:t>
            </a:r>
          </a:p>
          <a:p>
            <a:pPr lvl="2"/>
            <a:r>
              <a:rPr lang="en-US" sz="1400" dirty="0" smtClean="0"/>
              <a:t>Budget, Nat’l Security, Economy, Environment…</a:t>
            </a:r>
          </a:p>
          <a:p>
            <a:pPr lvl="1"/>
            <a:r>
              <a:rPr lang="en-US" sz="1600" dirty="0" smtClean="0"/>
              <a:t>Executive Departments: 15 specialized agencies, each headed by a secretary &gt;&gt;&gt;</a:t>
            </a:r>
          </a:p>
          <a:p>
            <a:pPr lvl="2"/>
            <a:r>
              <a:rPr lang="en-US" sz="1400" dirty="0" smtClean="0"/>
              <a:t>Each secretary is appointed by the President</a:t>
            </a:r>
          </a:p>
          <a:p>
            <a:pPr lvl="2"/>
            <a:r>
              <a:rPr lang="en-US" sz="1400" dirty="0" smtClean="0"/>
              <a:t>15 secretaries comprise the President’s Cabinet</a:t>
            </a:r>
          </a:p>
          <a:p>
            <a:pPr lvl="1"/>
            <a:r>
              <a:rPr lang="en-US" sz="1600" dirty="0" smtClean="0"/>
              <a:t>Independent Agencies: set up outside of executive branch to avoid partisan politics</a:t>
            </a:r>
          </a:p>
          <a:p>
            <a:pPr lvl="2"/>
            <a:r>
              <a:rPr lang="en-US" sz="1400" dirty="0" smtClean="0"/>
              <a:t>The Fed, SEC, FCC, Nat’l Labor Board, CIA</a:t>
            </a:r>
            <a:endParaRPr lang="en-US" sz="1400" dirty="0"/>
          </a:p>
        </p:txBody>
      </p:sp>
      <p:pic>
        <p:nvPicPr>
          <p:cNvPr id="4" name="Picture 3">
            <a:hlinkClick r:id="rId3"/>
          </p:cNvPr>
          <p:cNvPicPr>
            <a:picLocks noChangeAspect="1"/>
          </p:cNvPicPr>
          <p:nvPr/>
        </p:nvPicPr>
        <p:blipFill>
          <a:blip r:embed="rId4"/>
          <a:stretch>
            <a:fillRect/>
          </a:stretch>
        </p:blipFill>
        <p:spPr>
          <a:xfrm>
            <a:off x="5159831" y="1314823"/>
            <a:ext cx="3873394" cy="3092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55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11355</TotalTime>
  <Words>1088</Words>
  <Application>Microsoft Macintosh PowerPoint</Application>
  <PresentationFormat>On-screen Show (16:9)</PresentationFormat>
  <Paragraphs>100</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Trebuchet MS</vt:lpstr>
      <vt:lpstr>Wingdings 2</vt:lpstr>
      <vt:lpstr>Revolution</vt:lpstr>
      <vt:lpstr>Structure and Function of the  Federal Government</vt:lpstr>
      <vt:lpstr>Separation of Powers</vt:lpstr>
      <vt:lpstr>Checks &amp; Balances</vt:lpstr>
      <vt:lpstr>Article I – Legislative Branch</vt:lpstr>
      <vt:lpstr>Federalism &amp; Powers of Congress</vt:lpstr>
      <vt:lpstr>The Legislative Process</vt:lpstr>
      <vt:lpstr>Article II – Executive Branch</vt:lpstr>
      <vt:lpstr>Powers of the President</vt:lpstr>
      <vt:lpstr>The Federal Bureaucracy</vt:lpstr>
      <vt:lpstr>PowerPoint Presentation</vt:lpstr>
      <vt:lpstr>Article III – Judicial Branch</vt:lpstr>
      <vt:lpstr>Supreme Court &amp; Judicial Review</vt:lpstr>
      <vt:lpstr>The Evolving Constitution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and Function of the  Federal Government</dc:title>
  <dc:creator>Phillip L. Mitchell</dc:creator>
  <cp:lastModifiedBy>Adam Leitel</cp:lastModifiedBy>
  <cp:revision>56</cp:revision>
  <dcterms:created xsi:type="dcterms:W3CDTF">2014-09-08T13:30:01Z</dcterms:created>
  <dcterms:modified xsi:type="dcterms:W3CDTF">2016-10-12T01:00:49Z</dcterms:modified>
</cp:coreProperties>
</file>